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014292114001159" TargetMode="External"/><Relationship Id="rId2" Type="http://schemas.openxmlformats.org/officeDocument/2006/relationships/hyperlink" Target="https://link.springer.com/article/10.1007/s40881-015-0004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ree.org/" TargetMode="External"/><Relationship Id="rId2" Type="http://schemas.openxmlformats.org/officeDocument/2006/relationships/hyperlink" Target="https://cler1.gitlab.io/ztree-unleashed-do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Running the experiment; in the laboratory or online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Z-tree unleashed and/or o-tree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servers would be being operated by people without any IT security experience and they would, by the nature, have to be open to the </a:t>
            </a:r>
            <a:r>
              <a:rPr lang="en-GB" dirty="0" smtClean="0"/>
              <a:t>world.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48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Running the experiment 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with a Virtual Server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almost the same as running the experiment in the lab.</a:t>
            </a:r>
          </a:p>
          <a:p>
            <a:r>
              <a:rPr lang="en-GB" dirty="0" smtClean="0"/>
              <a:t>At York, this is restricted to subjects who have a York account.</a:t>
            </a:r>
          </a:p>
          <a:p>
            <a:r>
              <a:rPr lang="en-GB" dirty="0" smtClean="0"/>
              <a:t>You have a server and you can launch </a:t>
            </a:r>
            <a:r>
              <a:rPr lang="en-GB" i="1" dirty="0" smtClean="0"/>
              <a:t>Z-tree </a:t>
            </a:r>
            <a:r>
              <a:rPr lang="en-GB" dirty="0" smtClean="0"/>
              <a:t>or your purpose-built software from it.</a:t>
            </a:r>
          </a:p>
          <a:p>
            <a:r>
              <a:rPr lang="en-GB" dirty="0" smtClean="0"/>
              <a:t>You have a server and you can launch the subjects screens from it. Subjects can see it if they are logged in to the server.</a:t>
            </a:r>
          </a:p>
          <a:p>
            <a:r>
              <a:rPr lang="en-GB" dirty="0" smtClean="0"/>
              <a:t>You can give the subjects rights to login to the server. You can do this as you will know the subjects’ e-mail addresses from </a:t>
            </a:r>
            <a:r>
              <a:rPr lang="en-GB" i="1" dirty="0" smtClean="0"/>
              <a:t>Hroot</a:t>
            </a:r>
            <a:r>
              <a:rPr lang="en-GB" dirty="0" smtClean="0"/>
              <a:t> or </a:t>
            </a:r>
            <a:r>
              <a:rPr lang="en-GB" i="1" dirty="0" smtClean="0"/>
              <a:t>Orsee</a:t>
            </a:r>
            <a:r>
              <a:rPr lang="en-GB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24531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recruiting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keep control, I would recommend recruiting them in the usual way – sending out invitations via </a:t>
            </a:r>
            <a:r>
              <a:rPr lang="en-GB" i="1" dirty="0" smtClean="0"/>
              <a:t>hroot </a:t>
            </a:r>
            <a:r>
              <a:rPr lang="en-GB" dirty="0" smtClean="0"/>
              <a:t>or </a:t>
            </a:r>
            <a:r>
              <a:rPr lang="en-GB" i="1" dirty="0" err="1" smtClean="0"/>
              <a:t>orsee</a:t>
            </a:r>
            <a:r>
              <a:rPr lang="en-GB" i="1" dirty="0" smtClean="0"/>
              <a:t>.</a:t>
            </a:r>
          </a:p>
          <a:p>
            <a:r>
              <a:rPr lang="en-GB" dirty="0" smtClean="0"/>
              <a:t>The invitations should give all information about how and when subjects log in to the experiment.</a:t>
            </a:r>
          </a:p>
          <a:p>
            <a:r>
              <a:rPr lang="en-GB" dirty="0" smtClean="0"/>
              <a:t>Depending upon how you plan to pay them, you should ask for information about their bank accounts (the account number and sort code).</a:t>
            </a:r>
          </a:p>
          <a:p>
            <a:r>
              <a:rPr lang="en-GB" dirty="0" smtClean="0"/>
              <a:t>You should also give them a </a:t>
            </a:r>
            <a:r>
              <a:rPr lang="en-GB" i="1" dirty="0" smtClean="0"/>
              <a:t>Zoom </a:t>
            </a:r>
            <a:r>
              <a:rPr lang="en-GB" dirty="0" smtClean="0"/>
              <a:t>link (for checking – see the next slide)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523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suggest you do this in the usual way, but giving them some question they need to answer correctly before they can proceed to the experiment.</a:t>
            </a:r>
            <a:endParaRPr lang="en-GB" dirty="0"/>
          </a:p>
          <a:p>
            <a:r>
              <a:rPr lang="en-GB" dirty="0" smtClean="0"/>
              <a:t>You could also use the chat facility to communicate with any that are struggling.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47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monitoring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need to check that the subjects are the ones registered and </a:t>
            </a:r>
            <a:r>
              <a:rPr lang="en-GB" smtClean="0"/>
              <a:t>that </a:t>
            </a:r>
            <a:r>
              <a:rPr lang="en-GB" smtClean="0"/>
              <a:t>no-one </a:t>
            </a:r>
            <a:r>
              <a:rPr lang="en-GB" dirty="0" smtClean="0"/>
              <a:t>is helping them.</a:t>
            </a:r>
          </a:p>
          <a:p>
            <a:r>
              <a:rPr lang="en-GB" dirty="0" smtClean="0"/>
              <a:t>I would recommend using </a:t>
            </a:r>
            <a:r>
              <a:rPr lang="en-GB" i="1" dirty="0" smtClean="0"/>
              <a:t>Zoom </a:t>
            </a:r>
            <a:r>
              <a:rPr lang="en-GB" dirty="0" smtClean="0"/>
              <a:t>or something similar, so that you can see them and they can talk to you and ask questions (if they wish)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6143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</a:t>
            </a:r>
            <a:r>
              <a:rPr lang="en-GB" dirty="0" smtClean="0"/>
              <a:t>online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b="1" dirty="0" smtClean="0"/>
              <a:t>paying the subjects</a:t>
            </a:r>
            <a:endParaRPr lang="en-GB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perhaps the most difficult part.</a:t>
            </a:r>
          </a:p>
          <a:p>
            <a:r>
              <a:rPr lang="en-GB" dirty="0" smtClean="0"/>
              <a:t>If you are in China, there is an App that you can use.</a:t>
            </a:r>
          </a:p>
          <a:p>
            <a:r>
              <a:rPr lang="en-GB" dirty="0" smtClean="0"/>
              <a:t>You could use </a:t>
            </a:r>
            <a:r>
              <a:rPr lang="en-GB" dirty="0" err="1" smtClean="0"/>
              <a:t>Paypal</a:t>
            </a:r>
            <a:r>
              <a:rPr lang="en-GB" dirty="0" smtClean="0"/>
              <a:t> – but they take commission.</a:t>
            </a:r>
          </a:p>
          <a:p>
            <a:r>
              <a:rPr lang="en-GB" dirty="0" smtClean="0"/>
              <a:t>In Europe you can pay them via their bank account – if you have their details.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876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Lecture 5.</a:t>
            </a:r>
          </a:p>
          <a:p>
            <a:endParaRPr lang="en-GB" dirty="0"/>
          </a:p>
          <a:p>
            <a:r>
              <a:rPr lang="en-GB" dirty="0" smtClean="0"/>
              <a:t>Thank you for  your attention.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97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in the laboratory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recruitment of subjects, and booking them into slots.</a:t>
            </a:r>
          </a:p>
          <a:p>
            <a:r>
              <a:rPr lang="en-GB" dirty="0" smtClean="0"/>
              <a:t>Greeting the subjects and initiating the experiment.</a:t>
            </a:r>
          </a:p>
          <a:p>
            <a:r>
              <a:rPr lang="en-GB" dirty="0" smtClean="0"/>
              <a:t>Checking that the subjects understand the Instructions.</a:t>
            </a:r>
          </a:p>
          <a:p>
            <a:r>
              <a:rPr lang="en-GB" dirty="0" smtClean="0"/>
              <a:t>Running the experiment.</a:t>
            </a:r>
          </a:p>
          <a:p>
            <a:r>
              <a:rPr lang="en-GB" dirty="0" smtClean="0"/>
              <a:t>A post-experimental questionnaire.</a:t>
            </a:r>
          </a:p>
          <a:p>
            <a:r>
              <a:rPr lang="en-GB" dirty="0" smtClean="0"/>
              <a:t>Paying the subjects.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782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laboratory: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2200" b="1" dirty="0" smtClean="0"/>
              <a:t>The </a:t>
            </a:r>
            <a:r>
              <a:rPr lang="en-GB" sz="2200" b="1" dirty="0"/>
              <a:t>recruitment of subjects, and booking them into slots.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recruitment softwares, the most used are </a:t>
            </a:r>
            <a:r>
              <a:rPr lang="en-GB" i="1" dirty="0" smtClean="0">
                <a:hlinkClick r:id="rId2"/>
              </a:rPr>
              <a:t>Orsee</a:t>
            </a:r>
            <a:r>
              <a:rPr lang="en-GB" dirty="0" smtClean="0"/>
              <a:t> and </a:t>
            </a:r>
            <a:r>
              <a:rPr lang="en-GB" i="1" dirty="0" smtClean="0">
                <a:hlinkClick r:id="rId3"/>
              </a:rPr>
              <a:t>Hroot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With both of these, the software maintains a Register of potential subjects, with some demographic data (depending on how you configure it).</a:t>
            </a:r>
          </a:p>
          <a:p>
            <a:r>
              <a:rPr lang="en-GB" dirty="0" smtClean="0"/>
              <a:t>You have to set up the Register and send out invitations (perhaps using the University’s email system) for people to join the Register.</a:t>
            </a:r>
          </a:p>
          <a:p>
            <a:r>
              <a:rPr lang="en-GB" dirty="0" smtClean="0"/>
              <a:t>If you are working somewhere which already has a Register, you can use it.</a:t>
            </a:r>
          </a:p>
          <a:p>
            <a:r>
              <a:rPr lang="en-GB" dirty="0" smtClean="0"/>
              <a:t>You can initiate a new experiment, send out invitations and (self-) organise them into slots.</a:t>
            </a:r>
          </a:p>
          <a:p>
            <a:r>
              <a:rPr lang="en-GB" dirty="0" smtClean="0"/>
              <a:t>When the experimental session is finished you can save summary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489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Greeting the subjects and initiating the </a:t>
            </a:r>
            <a:r>
              <a:rPr lang="en-GB" sz="2200" b="1" dirty="0" smtClean="0"/>
              <a:t>experiment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should be somewhere in the lab where they can wait.</a:t>
            </a:r>
          </a:p>
          <a:p>
            <a:r>
              <a:rPr lang="en-GB" dirty="0" smtClean="0"/>
              <a:t>We ask them to take a numbered token from an ordered set.</a:t>
            </a:r>
          </a:p>
          <a:p>
            <a:r>
              <a:rPr lang="en-GB" dirty="0" smtClean="0"/>
              <a:t>Keep a record of who showed up (this will be inputted into </a:t>
            </a:r>
            <a:r>
              <a:rPr lang="en-GB" i="1" dirty="0" smtClean="0"/>
              <a:t>hroot </a:t>
            </a:r>
            <a:r>
              <a:rPr lang="en-GB" dirty="0" smtClean="0"/>
              <a:t>later).</a:t>
            </a:r>
          </a:p>
          <a:p>
            <a:r>
              <a:rPr lang="en-GB" dirty="0" smtClean="0"/>
              <a:t>Take them into the lab and seat them appropriately (if the experiment requires this) or seat them according to the number that they took on arrival.</a:t>
            </a:r>
          </a:p>
          <a:p>
            <a:r>
              <a:rPr lang="en-GB" dirty="0" smtClean="0"/>
              <a:t>Leave printed Instructions, some blank sheets of paper and a pen on their desk.</a:t>
            </a:r>
          </a:p>
          <a:p>
            <a:r>
              <a:rPr lang="en-GB" dirty="0" smtClean="0"/>
              <a:t>When all settled, read out the Instructions over the tannoy system.</a:t>
            </a:r>
          </a:p>
          <a:p>
            <a:r>
              <a:rPr lang="en-GB" dirty="0" smtClean="0"/>
              <a:t>Ask them if they have any questions.</a:t>
            </a:r>
          </a:p>
          <a:p>
            <a:r>
              <a:rPr lang="en-GB" dirty="0" smtClean="0"/>
              <a:t>Start the experiment (at the beginning you may have some </a:t>
            </a:r>
            <a:r>
              <a:rPr lang="en-GB" dirty="0"/>
              <a:t>questions checking whether they understand the </a:t>
            </a:r>
            <a:r>
              <a:rPr lang="en-GB" dirty="0" smtClean="0"/>
              <a:t>Instructions).</a:t>
            </a:r>
          </a:p>
          <a:p>
            <a:r>
              <a:rPr lang="en-GB" dirty="0" smtClean="0"/>
              <a:t>During the experiment, make sure that they are not communicating with each other or surfing the Internet – your IT person can stop this).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182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laboratory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 smtClean="0"/>
              <a:t>Making </a:t>
            </a:r>
            <a:r>
              <a:rPr lang="en-GB" sz="2200" b="1" dirty="0"/>
              <a:t>sure that the subjects understand the Instructions.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would recommend that, before they start the experiment, you ask some questions which they have to answer before proceeding to the experiment.</a:t>
            </a:r>
          </a:p>
          <a:p>
            <a:r>
              <a:rPr lang="en-GB" dirty="0" smtClean="0"/>
              <a:t>These should test whether they understand what they are being asked to do, not how to do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009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b="1" dirty="0" smtClean="0"/>
              <a:t>A </a:t>
            </a:r>
            <a:r>
              <a:rPr lang="en-GB" sz="2200" b="1" dirty="0"/>
              <a:t>post-experimental </a:t>
            </a:r>
            <a:r>
              <a:rPr lang="en-GB" sz="2200" b="1" dirty="0" smtClean="0"/>
              <a:t>questionnaire</a:t>
            </a: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experimental economists routinely do this.</a:t>
            </a:r>
          </a:p>
          <a:p>
            <a:r>
              <a:rPr lang="en-GB" i="1" dirty="0"/>
              <a:t>Z</a:t>
            </a:r>
            <a:r>
              <a:rPr lang="en-GB" i="1" dirty="0" smtClean="0"/>
              <a:t>-tree</a:t>
            </a:r>
            <a:r>
              <a:rPr lang="en-GB" dirty="0" smtClean="0"/>
              <a:t> has a questionnaire at the end.</a:t>
            </a:r>
          </a:p>
          <a:p>
            <a:r>
              <a:rPr lang="en-GB" dirty="0" smtClean="0"/>
              <a:t>The questionnaire could be small or large.</a:t>
            </a:r>
          </a:p>
          <a:p>
            <a:r>
              <a:rPr lang="en-GB" dirty="0" smtClean="0"/>
              <a:t>You should tell them at the start that there will be such a questionnaire.</a:t>
            </a:r>
          </a:p>
          <a:p>
            <a:endParaRPr lang="en-GB" dirty="0"/>
          </a:p>
          <a:p>
            <a:r>
              <a:rPr lang="en-GB" dirty="0" smtClean="0"/>
              <a:t>Should you have one?</a:t>
            </a:r>
          </a:p>
          <a:p>
            <a:r>
              <a:rPr lang="en-GB" dirty="0" smtClean="0"/>
              <a:t>To me it seems odd to have a (necessarily unincentivised) questionnaire when all experimental economists believe in incentives.</a:t>
            </a:r>
          </a:p>
          <a:p>
            <a:r>
              <a:rPr lang="en-GB" dirty="0" smtClean="0"/>
              <a:t>But many are doing this (gives them some more data).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521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Running the Experiment in the </a:t>
            </a:r>
            <a:r>
              <a:rPr lang="en-GB" dirty="0" smtClean="0"/>
              <a:t>laboratory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b="1" dirty="0"/>
              <a:t>Paying the </a:t>
            </a:r>
            <a:r>
              <a:rPr lang="en-GB" sz="2200" b="1" dirty="0" smtClean="0"/>
              <a:t>subjects</a:t>
            </a:r>
            <a:r>
              <a:rPr lang="en-GB" sz="2200" b="1" dirty="0"/>
              <a:t/>
            </a:r>
            <a:br>
              <a:rPr lang="en-GB" sz="2200" b="1" dirty="0"/>
            </a:br>
            <a:endParaRPr lang="en-GB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easiest way by far is paying them in cash.</a:t>
            </a:r>
          </a:p>
          <a:p>
            <a:r>
              <a:rPr lang="en-GB" dirty="0" smtClean="0"/>
              <a:t>They should sign a receipt (your funders will need to see these).</a:t>
            </a:r>
          </a:p>
          <a:p>
            <a:r>
              <a:rPr lang="en-GB" dirty="0" smtClean="0"/>
              <a:t>Other ways are explained in the ‘online</a:t>
            </a:r>
            <a:r>
              <a:rPr lang="en-GB" smtClean="0"/>
              <a:t>’ section.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68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extra things you need to take into account which differ from when you are running the experiment in the lab.</a:t>
            </a:r>
          </a:p>
          <a:p>
            <a:r>
              <a:rPr lang="en-GB" dirty="0" smtClean="0"/>
              <a:t>Recruiting the subjects.</a:t>
            </a:r>
          </a:p>
          <a:p>
            <a:r>
              <a:rPr lang="en-GB" dirty="0" smtClean="0"/>
              <a:t>Running the experiment. </a:t>
            </a:r>
          </a:p>
          <a:p>
            <a:r>
              <a:rPr lang="en-GB" dirty="0" smtClean="0"/>
              <a:t>Making sure that the subjects understand the Instructions.</a:t>
            </a:r>
          </a:p>
          <a:p>
            <a:r>
              <a:rPr lang="en-GB" dirty="0" smtClean="0"/>
              <a:t>Monitoring the subjects during the experiment.</a:t>
            </a:r>
          </a:p>
          <a:p>
            <a:r>
              <a:rPr lang="en-GB" dirty="0" smtClean="0"/>
              <a:t>Paying the subjects.</a:t>
            </a:r>
          </a:p>
        </p:txBody>
      </p:sp>
    </p:spTree>
    <p:extLst>
      <p:ext uri="{BB962C8B-B14F-4D97-AF65-F5344CB8AC3E}">
        <p14:creationId xmlns:p14="http://schemas.microsoft.com/office/powerpoint/2010/main" val="359731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the experiment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Much depends upon what your IT people allow.</a:t>
            </a:r>
          </a:p>
          <a:p>
            <a:r>
              <a:rPr lang="en-GB" dirty="0" smtClean="0"/>
              <a:t>At York, security is very tight.</a:t>
            </a:r>
          </a:p>
          <a:p>
            <a:r>
              <a:rPr lang="en-GB" dirty="0" smtClean="0"/>
              <a:t>If your security people allow it, you could use </a:t>
            </a:r>
            <a:r>
              <a:rPr lang="en-GB" dirty="0" smtClean="0">
                <a:hlinkClick r:id="rId2"/>
              </a:rPr>
              <a:t>Z-tree unleashed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O-tree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essentially allow anybody to log in to your experiment and  hence creates security issues.</a:t>
            </a:r>
          </a:p>
          <a:p>
            <a:endParaRPr lang="en-GB" dirty="0"/>
          </a:p>
          <a:p>
            <a:r>
              <a:rPr lang="en-GB" dirty="0" smtClean="0"/>
              <a:t>At York, the IT people </a:t>
            </a:r>
            <a:r>
              <a:rPr lang="en-GB" i="1" dirty="0" smtClean="0"/>
              <a:t>have</a:t>
            </a:r>
            <a:r>
              <a:rPr lang="en-GB" i="1" dirty="0" smtClean="0"/>
              <a:t> given </a:t>
            </a:r>
            <a:r>
              <a:rPr lang="en-GB" i="1" dirty="0" smtClean="0"/>
              <a:t>us a Virtual Machine, and only York users can log in to it. </a:t>
            </a:r>
            <a:r>
              <a:rPr lang="en-GB" dirty="0" smtClean="0"/>
              <a:t>It </a:t>
            </a:r>
            <a:r>
              <a:rPr lang="en-GB" dirty="0" smtClean="0"/>
              <a:t>is</a:t>
            </a:r>
            <a:r>
              <a:rPr lang="en-GB" dirty="0" smtClean="0"/>
              <a:t> </a:t>
            </a:r>
            <a:r>
              <a:rPr lang="en-GB" i="1" dirty="0" smtClean="0"/>
              <a:t>as if</a:t>
            </a:r>
            <a:r>
              <a:rPr lang="en-GB" dirty="0" smtClean="0"/>
              <a:t> the subjects were in the lab.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52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11292</TotalTime>
  <Words>1135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Experiments in Economics Lecture 5</vt:lpstr>
      <vt:lpstr>Running the Experiment in the laboratory</vt:lpstr>
      <vt:lpstr>Running the Experiment in the laboratory:   The recruitment of subjects, and booking them into slots. </vt:lpstr>
      <vt:lpstr>Running the Experiment in the laboratory  Greeting the subjects and initiating the experiment </vt:lpstr>
      <vt:lpstr>Running the Experiment in the laboratory  Making sure that the subjects understand the Instructions.  </vt:lpstr>
      <vt:lpstr>Running the Experiment in the laboratory  A post-experimental questionnaire</vt:lpstr>
      <vt:lpstr>Running the Experiment in the laboratory  Paying the subjects </vt:lpstr>
      <vt:lpstr>Running the experiment online</vt:lpstr>
      <vt:lpstr>Running the experiment online</vt:lpstr>
      <vt:lpstr>Running the experiment online  with Z-tree unleashed and/or o-tree</vt:lpstr>
      <vt:lpstr>Running the experiment online  with a Virtual Server</vt:lpstr>
      <vt:lpstr>Running the experiment online  recruiting the subjects</vt:lpstr>
      <vt:lpstr>Running the experiment online  Making sure that the subjects understand the Instructions. </vt:lpstr>
      <vt:lpstr>Running the experiment online  monitoring the subjects</vt:lpstr>
      <vt:lpstr>Running the experiment online  paying the subjects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33</cp:revision>
  <dcterms:created xsi:type="dcterms:W3CDTF">2020-09-12T12:48:19Z</dcterms:created>
  <dcterms:modified xsi:type="dcterms:W3CDTF">2022-03-29T10:28:06Z</dcterms:modified>
</cp:coreProperties>
</file>